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294" r:id="rId4"/>
    <p:sldId id="257" r:id="rId5"/>
    <p:sldId id="258" r:id="rId6"/>
    <p:sldId id="260" r:id="rId7"/>
    <p:sldId id="261" r:id="rId8"/>
    <p:sldId id="273" r:id="rId9"/>
    <p:sldId id="262" r:id="rId10"/>
    <p:sldId id="263" r:id="rId11"/>
    <p:sldId id="264" r:id="rId12"/>
    <p:sldId id="265" r:id="rId13"/>
    <p:sldId id="266" r:id="rId14"/>
    <p:sldId id="274" r:id="rId15"/>
    <p:sldId id="275" r:id="rId16"/>
    <p:sldId id="276" r:id="rId17"/>
    <p:sldId id="277" r:id="rId18"/>
    <p:sldId id="279" r:id="rId19"/>
    <p:sldId id="281" r:id="rId20"/>
    <p:sldId id="285" r:id="rId21"/>
    <p:sldId id="280" r:id="rId22"/>
    <p:sldId id="282" r:id="rId23"/>
    <p:sldId id="283" r:id="rId24"/>
    <p:sldId id="284" r:id="rId25"/>
    <p:sldId id="286" r:id="rId26"/>
    <p:sldId id="290" r:id="rId27"/>
    <p:sldId id="291" r:id="rId28"/>
    <p:sldId id="288" r:id="rId29"/>
    <p:sldId id="289" r:id="rId30"/>
    <p:sldId id="29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B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51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8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64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75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6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7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4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70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9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5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FC038-522A-4ED9-BFCC-EAD02579D11E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B4AC9-C3A3-4893-9901-7A8A578A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619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05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DataSW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kopo36 </a:t>
            </a:r>
            <a:r>
              <a:rPr lang="ko-KR" altLang="en-US" dirty="0" smtClean="0"/>
              <a:t>허정원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3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4" t="1744" r="13905" b="23"/>
          <a:stretch/>
        </p:blipFill>
        <p:spPr>
          <a:xfrm>
            <a:off x="625642" y="2863516"/>
            <a:ext cx="2735178" cy="1740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" r="11571" b="2057"/>
          <a:stretch/>
        </p:blipFill>
        <p:spPr>
          <a:xfrm>
            <a:off x="623001" y="3718551"/>
            <a:ext cx="2737819" cy="16234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15374" b="14175"/>
          <a:stretch/>
        </p:blipFill>
        <p:spPr>
          <a:xfrm>
            <a:off x="623001" y="2542673"/>
            <a:ext cx="4010585" cy="3288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428" y="3536682"/>
            <a:ext cx="5172797" cy="2476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11228" b="9527"/>
          <a:stretch/>
        </p:blipFill>
        <p:spPr>
          <a:xfrm>
            <a:off x="3472428" y="4351967"/>
            <a:ext cx="5344271" cy="2566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r="28140" b="727"/>
          <a:stretch/>
        </p:blipFill>
        <p:spPr>
          <a:xfrm>
            <a:off x="8816017" y="3881635"/>
            <a:ext cx="2786166" cy="15887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rcRect t="12714" b="9915"/>
          <a:stretch/>
        </p:blipFill>
        <p:spPr>
          <a:xfrm>
            <a:off x="7820526" y="2542673"/>
            <a:ext cx="4010585" cy="272716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사용자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그룹관리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351548" y="5470420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조회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838200" y="954506"/>
            <a:ext cx="10515600" cy="522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그룹조회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그룹생성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그룹변경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그룹삭제 과정 실습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</a:t>
            </a:r>
          </a:p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⑥ 각 절차 별로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</a:t>
            </a:r>
            <a:r>
              <a:rPr lang="en-US" altLang="ko-KR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etc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/group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조회하여 변경유무를 확인</a:t>
            </a:r>
          </a:p>
          <a:p>
            <a:endParaRPr lang="ko-KR" altLang="en-US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17" name="내용 개체 틀 3"/>
          <p:cNvPicPr>
            <a:picLocks noChangeAspect="1"/>
          </p:cNvPicPr>
          <p:nvPr/>
        </p:nvPicPr>
        <p:blipFill rotWithShape="1">
          <a:blip r:embed="rId2"/>
          <a:srcRect l="3114" t="1744" r="13905" b="23"/>
          <a:stretch/>
        </p:blipFill>
        <p:spPr>
          <a:xfrm>
            <a:off x="8816017" y="2815389"/>
            <a:ext cx="2735178" cy="1740568"/>
          </a:xfrm>
          <a:prstGeom prst="rect">
            <a:avLst/>
          </a:prstGeom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9420727" y="5470420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조회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5209237" y="5470420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변경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3472428" y="3107790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gid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변경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3472428" y="3934365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그룹명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변경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15710" y="5118100"/>
            <a:ext cx="1752890" cy="288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205510" y="5197960"/>
            <a:ext cx="1752890" cy="288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315931" y="3472107"/>
            <a:ext cx="3295321" cy="311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315931" y="4324395"/>
            <a:ext cx="3449098" cy="321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3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" b="6514"/>
          <a:stretch/>
        </p:blipFill>
        <p:spPr>
          <a:xfrm>
            <a:off x="1291815" y="2390806"/>
            <a:ext cx="4134427" cy="72136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547356" y="2149284"/>
            <a:ext cx="3543130" cy="2832901"/>
            <a:chOff x="6322766" y="2116088"/>
            <a:chExt cx="3543130" cy="283290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2766" y="2116088"/>
              <a:ext cx="3534268" cy="14670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r="19764" b="2548"/>
            <a:stretch/>
          </p:blipFill>
          <p:spPr>
            <a:xfrm>
              <a:off x="6410998" y="3565734"/>
              <a:ext cx="3454898" cy="1383255"/>
            </a:xfrm>
            <a:prstGeom prst="rect">
              <a:avLst/>
            </a:prstGeom>
          </p:spPr>
        </p:pic>
      </p:grp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사용자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그룹관리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954506"/>
            <a:ext cx="10515600" cy="522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그룹조회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그룹생성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그룹변경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그룹삭제 과정 실습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</a:t>
            </a:r>
          </a:p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⑥ 각 절차 별로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</a:t>
            </a:r>
            <a:r>
              <a:rPr lang="en-US" altLang="ko-KR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etc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/group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조회하여 변경유무를 확인</a:t>
            </a:r>
          </a:p>
          <a:p>
            <a:endParaRPr lang="ko-KR" altLang="en-US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2574758" y="5117493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삭제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583906" y="5117493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조회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81779" y="2390806"/>
            <a:ext cx="2344463" cy="263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363037" y="2149284"/>
            <a:ext cx="1718587" cy="254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66829" y="4961585"/>
            <a:ext cx="3423657" cy="86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39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5"/>
            <a:ext cx="105156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⑦ 사용자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(user)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 속하는 그룹을 변경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추가함에 따라 권한이 변경되는지 확인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03" y="1661403"/>
            <a:ext cx="5715798" cy="14670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488" b="32363"/>
          <a:stretch/>
        </p:blipFill>
        <p:spPr>
          <a:xfrm>
            <a:off x="520301" y="3597205"/>
            <a:ext cx="5172797" cy="5053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46" y="4102531"/>
            <a:ext cx="5591955" cy="146705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885835" y="3925575"/>
            <a:ext cx="5306165" cy="1600577"/>
            <a:chOff x="6885835" y="3640688"/>
            <a:chExt cx="5306165" cy="160057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t="2539" b="-1"/>
            <a:stretch/>
          </p:blipFill>
          <p:spPr>
            <a:xfrm>
              <a:off x="6885835" y="4006433"/>
              <a:ext cx="2972215" cy="123483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b="15554"/>
            <a:stretch/>
          </p:blipFill>
          <p:spPr>
            <a:xfrm>
              <a:off x="6885835" y="3640688"/>
              <a:ext cx="5306165" cy="297649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6885835" y="1661403"/>
            <a:ext cx="3915321" cy="1525434"/>
            <a:chOff x="6885835" y="1661403"/>
            <a:chExt cx="3915321" cy="152543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/>
            <a:srcRect t="1" b="3395"/>
            <a:stretch/>
          </p:blipFill>
          <p:spPr>
            <a:xfrm>
              <a:off x="6885835" y="1990464"/>
              <a:ext cx="2124371" cy="119637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5835" y="1661403"/>
              <a:ext cx="3915321" cy="276264"/>
            </a:xfrm>
            <a:prstGeom prst="rect">
              <a:avLst/>
            </a:prstGeom>
          </p:spPr>
        </p:pic>
      </p:grp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사용자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그룹관리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665748" y="3197842"/>
            <a:ext cx="5446508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kopoctc1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에서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sudo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명령어가 실행되지 않음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620669" y="5618912"/>
            <a:ext cx="5446508" cy="792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kopoctc1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sudo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그룹에 포함시키면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sudo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명령어에 대한 권한 허용 메시지가 뜬다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6886250" y="3254933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변경 전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6886250" y="5618912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변경 후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97777" y="1625851"/>
            <a:ext cx="1272523" cy="30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82591" y="2611371"/>
            <a:ext cx="3959650" cy="291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97777" y="4041528"/>
            <a:ext cx="3295321" cy="311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74009" y="4805556"/>
            <a:ext cx="5473626" cy="720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981829" y="4729690"/>
            <a:ext cx="2876221" cy="324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981829" y="2417758"/>
            <a:ext cx="1882771" cy="330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697413" y="1643627"/>
            <a:ext cx="2103743" cy="302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995991" y="3905742"/>
            <a:ext cx="2103743" cy="302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2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7147" y="1031541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⑧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etc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/shadow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조회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캡쳐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사용자의 패스워드 관련 파일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암호화 되어 있다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861" y="-16752"/>
            <a:ext cx="11326519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7724"/>
          <a:stretch/>
        </p:blipFill>
        <p:spPr>
          <a:xfrm>
            <a:off x="635938" y="1767662"/>
            <a:ext cx="4067743" cy="235137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사용자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그룹관리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1038" y="1700220"/>
            <a:ext cx="2103743" cy="302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8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5746" y="4348066"/>
            <a:ext cx="2550691" cy="926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 smtClean="0">
                <a:solidFill>
                  <a:schemeClr val="accent6"/>
                </a:solidFill>
              </a:rPr>
              <a:t>-</a:t>
            </a:r>
            <a:r>
              <a:rPr lang="en-US" altLang="ko-KR" sz="2000" dirty="0" smtClean="0">
                <a:solidFill>
                  <a:srgbClr val="FF0000"/>
                </a:solidFill>
              </a:rPr>
              <a:t>  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rw</a:t>
            </a:r>
            <a:r>
              <a:rPr lang="en-US" altLang="ko-KR" sz="2000" dirty="0" smtClean="0">
                <a:solidFill>
                  <a:srgbClr val="FF0000"/>
                </a:solidFill>
              </a:rPr>
              <a:t>-</a:t>
            </a:r>
            <a:r>
              <a:rPr lang="en-US" altLang="ko-KR" sz="2000" dirty="0" smtClean="0"/>
              <a:t>   </a:t>
            </a:r>
            <a:r>
              <a:rPr lang="en-US" altLang="ko-KR" sz="2000" dirty="0">
                <a:solidFill>
                  <a:srgbClr val="FFFF00"/>
                </a:solidFill>
              </a:rPr>
              <a:t>r--</a:t>
            </a:r>
            <a:r>
              <a:rPr lang="en-US" altLang="ko-KR" sz="2000" dirty="0"/>
              <a:t>    </a:t>
            </a:r>
            <a:r>
              <a:rPr lang="en-US" altLang="ko-KR" sz="2000" dirty="0" smtClean="0">
                <a:solidFill>
                  <a:schemeClr val="accent1"/>
                </a:solidFill>
              </a:rPr>
              <a:t>r--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FF0000"/>
                </a:solidFill>
              </a:rPr>
              <a:t>    user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rgbClr val="FFFF00"/>
                </a:solidFill>
              </a:rPr>
              <a:t>group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accent1"/>
                </a:solidFill>
              </a:rPr>
              <a:t>other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권한의 이해 및 표기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460" r="2020"/>
          <a:stretch/>
        </p:blipFill>
        <p:spPr>
          <a:xfrm>
            <a:off x="2009275" y="834191"/>
            <a:ext cx="8169443" cy="3342236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21493" y="5274171"/>
            <a:ext cx="10388593" cy="1187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accent6"/>
                </a:solidFill>
              </a:rPr>
              <a:t>d</a:t>
            </a:r>
            <a:r>
              <a:rPr lang="ko-KR" altLang="en-US" sz="2000" dirty="0">
                <a:solidFill>
                  <a:schemeClr val="accent6"/>
                </a:solidFill>
              </a:rPr>
              <a:t> </a:t>
            </a:r>
            <a:r>
              <a:rPr lang="en-US" altLang="ko-KR" sz="2000" dirty="0">
                <a:solidFill>
                  <a:schemeClr val="accent6"/>
                </a:solidFill>
              </a:rPr>
              <a:t>: directory (</a:t>
            </a:r>
            <a:r>
              <a:rPr lang="ko-KR" altLang="en-US" sz="2000" dirty="0">
                <a:solidFill>
                  <a:schemeClr val="accent6"/>
                </a:solidFill>
              </a:rPr>
              <a:t>실행권한이 있어야 한다</a:t>
            </a:r>
            <a:r>
              <a:rPr lang="en-US" altLang="ko-KR" sz="2000" dirty="0" smtClean="0">
                <a:solidFill>
                  <a:schemeClr val="accent6"/>
                </a:solidFill>
              </a:rPr>
              <a:t>)	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r : read</a:t>
            </a:r>
            <a:r>
              <a:rPr lang="ko-KR" altLang="en-US" sz="2000" dirty="0" smtClean="0"/>
              <a:t>권한</a:t>
            </a:r>
            <a:r>
              <a:rPr lang="en-US" altLang="ko-KR" sz="2000" dirty="0" smtClean="0"/>
              <a:t>		</a:t>
            </a:r>
            <a:r>
              <a:rPr lang="ko-KR" altLang="en-US" sz="2000" dirty="0" smtClean="0"/>
              <a:t>권한의 숫자표기법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00B0F0"/>
                </a:solidFill>
              </a:rPr>
              <a:t>other </a:t>
            </a:r>
            <a:r>
              <a:rPr lang="en-US" altLang="ko-KR" sz="2000" dirty="0">
                <a:solidFill>
                  <a:srgbClr val="00B0F0"/>
                </a:solidFill>
              </a:rPr>
              <a:t>: </a:t>
            </a:r>
            <a:r>
              <a:rPr lang="ko-KR" altLang="en-US" sz="2000" dirty="0">
                <a:solidFill>
                  <a:srgbClr val="00B0F0"/>
                </a:solidFill>
              </a:rPr>
              <a:t>사용자도 그룹도 아닌 </a:t>
            </a:r>
            <a:r>
              <a:rPr lang="ko-KR" altLang="en-US" sz="2000" dirty="0" smtClean="0">
                <a:solidFill>
                  <a:srgbClr val="00B0F0"/>
                </a:solidFill>
              </a:rPr>
              <a:t>것</a:t>
            </a:r>
            <a:r>
              <a:rPr lang="en-US" altLang="ko-KR" sz="2000" dirty="0" smtClean="0">
                <a:solidFill>
                  <a:srgbClr val="00B0F0"/>
                </a:solidFill>
              </a:rPr>
              <a:t>		</a:t>
            </a:r>
            <a:r>
              <a:rPr lang="en-US" altLang="ko-KR" sz="2000" dirty="0" smtClean="0"/>
              <a:t>w </a:t>
            </a:r>
            <a:r>
              <a:rPr lang="en-US" altLang="ko-KR" sz="2000" dirty="0"/>
              <a:t>: write</a:t>
            </a:r>
            <a:r>
              <a:rPr lang="ko-KR" altLang="en-US" sz="2000" dirty="0" smtClean="0"/>
              <a:t>권한</a:t>
            </a:r>
            <a:r>
              <a:rPr lang="en-US" altLang="ko-KR" sz="2000" dirty="0" smtClean="0"/>
              <a:t>	 	</a:t>
            </a:r>
            <a:r>
              <a:rPr lang="en-US" altLang="ko-KR" sz="2000" dirty="0" err="1" smtClean="0"/>
              <a:t>rw</a:t>
            </a:r>
            <a:r>
              <a:rPr lang="en-US" altLang="ko-KR" sz="2000" dirty="0" smtClean="0"/>
              <a:t>-   </a:t>
            </a:r>
            <a:r>
              <a:rPr lang="en-US" altLang="ko-KR" sz="2000" dirty="0"/>
              <a:t>=    110(2</a:t>
            </a:r>
            <a:r>
              <a:rPr lang="ko-KR" altLang="en-US" sz="2000" dirty="0"/>
              <a:t>진수</a:t>
            </a:r>
            <a:r>
              <a:rPr lang="en-US" altLang="ko-KR" sz="2000" dirty="0"/>
              <a:t>)   =   6</a:t>
            </a:r>
          </a:p>
          <a:p>
            <a:pPr marL="0" indent="0">
              <a:buNone/>
            </a:pPr>
            <a:r>
              <a:rPr lang="en-US" altLang="ko-KR" sz="2000" dirty="0" smtClean="0"/>
              <a:t>					x </a:t>
            </a:r>
            <a:r>
              <a:rPr lang="en-US" altLang="ko-KR" sz="2000" dirty="0"/>
              <a:t>:  execute</a:t>
            </a:r>
            <a:r>
              <a:rPr lang="ko-KR" altLang="en-US" sz="2000" dirty="0" smtClean="0"/>
              <a:t>권한</a:t>
            </a:r>
            <a:r>
              <a:rPr lang="en-US" altLang="ko-KR" sz="2000" dirty="0" smtClean="0"/>
              <a:t>		---   </a:t>
            </a:r>
            <a:r>
              <a:rPr lang="en-US" altLang="ko-KR" sz="2000" dirty="0"/>
              <a:t>=   000   =   0</a:t>
            </a:r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3569368" y="1286271"/>
            <a:ext cx="814138" cy="2890156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83506" y="1286271"/>
            <a:ext cx="790073" cy="28901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758865" y="4348066"/>
            <a:ext cx="2039353" cy="92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명령어</a:t>
            </a:r>
            <a:r>
              <a:rPr lang="en-US" altLang="ko-KR" sz="20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chown</a:t>
            </a:r>
            <a:endParaRPr lang="en-US" altLang="ko-KR" sz="20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change owner</a:t>
            </a:r>
            <a:endParaRPr lang="en-US" altLang="ko-KR" sz="2000" dirty="0">
              <a:solidFill>
                <a:srgbClr val="FFC000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546558" y="4347216"/>
            <a:ext cx="2035340" cy="813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FFC000"/>
                </a:solidFill>
              </a:rPr>
              <a:t>명령어</a:t>
            </a:r>
            <a:r>
              <a:rPr lang="en-US" altLang="ko-KR" sz="2000" dirty="0" err="1" smtClean="0">
                <a:solidFill>
                  <a:srgbClr val="FFC000"/>
                </a:solidFill>
              </a:rPr>
              <a:t>chgrp</a:t>
            </a:r>
            <a:endParaRPr lang="en-US" altLang="ko-KR" sz="2000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FFC000"/>
                </a:solidFill>
              </a:rPr>
              <a:t>change group</a:t>
            </a:r>
            <a:endParaRPr lang="en-US" altLang="ko-KR" sz="2000" dirty="0">
              <a:solidFill>
                <a:srgbClr val="FFC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77979" y="1286271"/>
            <a:ext cx="328863" cy="2890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43728" y="1286271"/>
            <a:ext cx="328863" cy="28901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4865" y="1286271"/>
            <a:ext cx="328863" cy="289015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05524" y="1286271"/>
            <a:ext cx="172455" cy="28901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3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6"/>
            <a:ext cx="54229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kopoctc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사용자로 접속하여 파일을 생성 </a:t>
            </a:r>
            <a:endParaRPr lang="en-US" altLang="ko-KR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 :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kopoctc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의 소유권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 (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각자의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id)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en-US" altLang="ko-KR" sz="2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chown</a:t>
            </a:r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28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chgrp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5573"/>
            <a:ext cx="7440063" cy="12384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0955"/>
          <a:stretch/>
        </p:blipFill>
        <p:spPr>
          <a:xfrm>
            <a:off x="838200" y="3595607"/>
            <a:ext cx="2333951" cy="3222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59675"/>
            <a:ext cx="3086531" cy="276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77712"/>
            <a:ext cx="2705478" cy="847843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8278262" y="2105573"/>
            <a:ext cx="3520037" cy="3965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sudo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login kopoctc1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kopoctc1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으로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로그인한다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touch aa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 파일을 생성한다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79213" y="2573494"/>
            <a:ext cx="2103743" cy="302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72860" y="4169514"/>
            <a:ext cx="1051871" cy="266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4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6"/>
            <a:ext cx="105156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chown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s1111111 aa : aa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s1111111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 사용자의 소유로 바꿈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(id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하나생성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앞 실습을 하며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–al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명령으로 각 파일의 권한을 조회하고 어떤 권한이 있는지 확인</a:t>
            </a: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en-US" altLang="ko-KR" sz="2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chown</a:t>
            </a:r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28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chgrp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48" y="1856906"/>
            <a:ext cx="4666734" cy="34364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82" y="2212953"/>
            <a:ext cx="6568265" cy="2724382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996699" y="5541078"/>
            <a:ext cx="2516231" cy="38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user s1111111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생성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257772" y="5293382"/>
            <a:ext cx="3229084" cy="78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sudo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chown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s1111111 aa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소유자 변경 확인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57847" y="2212953"/>
            <a:ext cx="1309253" cy="151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57772" y="2212953"/>
            <a:ext cx="2165628" cy="22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43700" y="3411144"/>
            <a:ext cx="800100" cy="157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0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6"/>
            <a:ext cx="105156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chgrp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s1111111 aa : aa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s1111111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 그룹의 소유로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바꿈</a:t>
            </a:r>
            <a:endParaRPr lang="en-US" altLang="ko-KR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앞 실습을 하며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–al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명령으로 각 파일의 권한을 조회하고 어떤 권한이 있는지 확인</a:t>
            </a: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en-US" altLang="ko-KR" sz="2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chown</a:t>
            </a:r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28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chgrp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1925764"/>
            <a:ext cx="7964011" cy="3067478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4900569" y="5188891"/>
            <a:ext cx="2986131" cy="792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chgrp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s1111111 aa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변경 확인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50813" y="1925765"/>
            <a:ext cx="2491287" cy="258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83100" y="3155659"/>
            <a:ext cx="977900" cy="171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54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6"/>
            <a:ext cx="50292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g-w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 후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–al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권한설정 변경 확인</a:t>
            </a:r>
            <a:endParaRPr lang="en-US" altLang="ko-KR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상대모드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06" y="1969254"/>
            <a:ext cx="3296110" cy="12193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06" y="3163464"/>
            <a:ext cx="5677692" cy="148610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21599" y="4781850"/>
            <a:ext cx="5499908" cy="1193933"/>
            <a:chOff x="5561792" y="1549400"/>
            <a:chExt cx="5499908" cy="119393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4334" r="5043" b="81672"/>
            <a:stretch/>
          </p:blipFill>
          <p:spPr>
            <a:xfrm>
              <a:off x="5561792" y="1549400"/>
              <a:ext cx="5499908" cy="2413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1792" y="1790700"/>
              <a:ext cx="5487166" cy="952633"/>
            </a:xfrm>
            <a:prstGeom prst="rect">
              <a:avLst/>
            </a:prstGeom>
          </p:spPr>
        </p:pic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6416842" y="954506"/>
            <a:ext cx="5241758" cy="522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858207" y="1314883"/>
            <a:ext cx="4587835" cy="47684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touch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생성한다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–al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파일의 권한설정을 조회한다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g-w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group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 대한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write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없앤다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–l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권한이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rw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-r—r—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변경되었음을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확인할 수 있다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4713" y="4346993"/>
            <a:ext cx="1119687" cy="302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04209" y="5681810"/>
            <a:ext cx="1178592" cy="29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868113" y="4781849"/>
            <a:ext cx="1589587" cy="228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85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14853" y="1955801"/>
            <a:ext cx="5011941" cy="4568357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g+rw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group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 대한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read(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와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write(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쓰기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 부여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a+x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all(user, group, other)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 대한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execute(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 부여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o-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rwx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other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 대한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read, write, execute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제거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상대모드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11" y="3669362"/>
            <a:ext cx="5420481" cy="1238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74" y="5295262"/>
            <a:ext cx="5325218" cy="1228896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6258681" y="954505"/>
            <a:ext cx="5190382" cy="522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27" y="2062515"/>
            <a:ext cx="5468113" cy="1219370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665622" y="954505"/>
            <a:ext cx="10585013" cy="1001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g+rw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		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o-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rwx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	</a:t>
            </a:r>
          </a:p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a+x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		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 후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–al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권한설정 변경 확인</a:t>
            </a:r>
            <a:endParaRPr lang="en-US" altLang="ko-KR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69713" y="2062515"/>
            <a:ext cx="1691187" cy="21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24963" y="2979306"/>
            <a:ext cx="1134037" cy="302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4963" y="4605206"/>
            <a:ext cx="1134037" cy="302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4963" y="6221579"/>
            <a:ext cx="1134037" cy="302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69713" y="3714850"/>
            <a:ext cx="1691187" cy="21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69713" y="5295262"/>
            <a:ext cx="1691187" cy="21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06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7" t="4251" r="-1"/>
          <a:stretch/>
        </p:blipFill>
        <p:spPr>
          <a:xfrm rot="5400000">
            <a:off x="-802945" y="2028498"/>
            <a:ext cx="5717520" cy="412432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88758" y="-16752"/>
            <a:ext cx="10515600" cy="971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용어 정리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398" b="4343"/>
          <a:stretch/>
        </p:blipFill>
        <p:spPr>
          <a:xfrm rot="5400000">
            <a:off x="7289799" y="1955800"/>
            <a:ext cx="5626100" cy="4178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118" t="3449" r="-1" b="3785"/>
          <a:stretch/>
        </p:blipFill>
        <p:spPr>
          <a:xfrm rot="5400000">
            <a:off x="3284243" y="2065631"/>
            <a:ext cx="5626101" cy="39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25700" y="2506662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0: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 없음</a:t>
            </a:r>
          </a:p>
          <a:p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1: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실행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(x)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권한만</a:t>
            </a:r>
          </a:p>
          <a:p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2: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쓰기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(w)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권한만</a:t>
            </a:r>
          </a:p>
          <a:p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3: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쓰기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(w)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권한과 실행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(x)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(1+2=3)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4: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읽기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(r)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권한만</a:t>
            </a:r>
          </a:p>
          <a:p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5: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읽기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(r)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권한과 실행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(x)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 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(1+4=5)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6: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읽기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(r)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권한과 쓰기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(w)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 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(2+4=6)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7: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읽기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(r)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쓰기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(w)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실행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(x)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권한 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(1+2+3=7)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절대모드 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*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숫자표기법 이용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783777"/>
              </p:ext>
            </p:extLst>
          </p:nvPr>
        </p:nvGraphicFramePr>
        <p:xfrm>
          <a:off x="2202281" y="1109876"/>
          <a:ext cx="7195718" cy="1241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8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02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8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02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202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1849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2028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2028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1849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33792">
                <a:tc rowSpan="2">
                  <a:txBody>
                    <a:bodyPr/>
                    <a:lstStyle/>
                    <a:p>
                      <a:pPr marL="132080" marR="114935" algn="l">
                        <a:lnSpc>
                          <a:spcPct val="171500"/>
                        </a:lnSpc>
                        <a:spcBef>
                          <a:spcPts val="434"/>
                        </a:spcBef>
                      </a:pPr>
                      <a:r>
                        <a:rPr sz="1600" b="1" spc="-65" dirty="0">
                          <a:latin typeface="나눔명조"/>
                          <a:cs typeface="나눔명조"/>
                        </a:rPr>
                        <a:t>파</a:t>
                      </a:r>
                      <a:r>
                        <a:rPr sz="1600" b="1" dirty="0">
                          <a:latin typeface="나눔명조"/>
                          <a:cs typeface="나눔명조"/>
                        </a:rPr>
                        <a:t>일  </a:t>
                      </a:r>
                      <a:r>
                        <a:rPr sz="1600" b="1" spc="-65" dirty="0">
                          <a:latin typeface="나눔명조"/>
                          <a:cs typeface="나눔명조"/>
                        </a:rPr>
                        <a:t>속</a:t>
                      </a:r>
                      <a:r>
                        <a:rPr sz="1600" b="1" dirty="0">
                          <a:latin typeface="나눔명조"/>
                          <a:cs typeface="나눔명조"/>
                        </a:rPr>
                        <a:t>성</a:t>
                      </a:r>
                      <a:endParaRPr sz="1600" dirty="0">
                        <a:latin typeface="나눔명조"/>
                        <a:cs typeface="나눔명조"/>
                      </a:endParaRPr>
                    </a:p>
                  </a:txBody>
                  <a:tcPr marL="0" marR="0" marT="5433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76250" algn="l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spc="-125" dirty="0">
                          <a:latin typeface="나눔명조"/>
                          <a:cs typeface="나눔명조"/>
                        </a:rPr>
                        <a:t>소유자</a:t>
                      </a:r>
                      <a:r>
                        <a:rPr sz="1600" spc="-125" dirty="0">
                          <a:latin typeface="Consolas" panose="020B0609020204030204" pitchFamily="49" charset="0"/>
                          <a:cs typeface="Book Antiqua"/>
                        </a:rPr>
                        <a:t>(User)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2623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83870" algn="l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spc="-140" dirty="0">
                          <a:latin typeface="나눔명조"/>
                          <a:cs typeface="나눔명조"/>
                        </a:rPr>
                        <a:t>그룹</a:t>
                      </a:r>
                      <a:r>
                        <a:rPr sz="1600" spc="-140" dirty="0">
                          <a:latin typeface="Consolas" panose="020B0609020204030204" pitchFamily="49" charset="0"/>
                          <a:cs typeface="Book Antiqua"/>
                        </a:rPr>
                        <a:t>(Group)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2623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49885" algn="l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spc="-45" dirty="0">
                          <a:latin typeface="나눔명조"/>
                          <a:cs typeface="나눔명조"/>
                        </a:rPr>
                        <a:t>다른</a:t>
                      </a:r>
                      <a:r>
                        <a:rPr sz="1600" b="1" spc="85" dirty="0">
                          <a:latin typeface="나눔명조"/>
                          <a:cs typeface="나눔명조"/>
                        </a:rPr>
                        <a:t> </a:t>
                      </a:r>
                      <a:r>
                        <a:rPr sz="1600" b="1" spc="-130" dirty="0">
                          <a:latin typeface="나눔명조"/>
                          <a:cs typeface="나눔명조"/>
                        </a:rPr>
                        <a:t>사람</a:t>
                      </a:r>
                      <a:r>
                        <a:rPr sz="1600" spc="-130" dirty="0">
                          <a:latin typeface="Consolas" panose="020B0609020204030204" pitchFamily="49" charset="0"/>
                          <a:cs typeface="Book Antiqua"/>
                        </a:rPr>
                        <a:t>(Other)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2623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76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19431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읽기</a:t>
                      </a:r>
                      <a:endParaRPr sz="16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255270" algn="l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600" spc="-125" dirty="0">
                          <a:latin typeface="Consolas" panose="020B0609020204030204" pitchFamily="49" charset="0"/>
                          <a:cs typeface="Book Antiqua"/>
                        </a:rPr>
                        <a:t>r(4)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31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쓰기</a:t>
                      </a:r>
                      <a:endParaRPr sz="16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197485" algn="l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600" spc="-165" dirty="0">
                          <a:latin typeface="Consolas" panose="020B0609020204030204" pitchFamily="49" charset="0"/>
                          <a:cs typeface="Book Antiqua"/>
                        </a:rPr>
                        <a:t>w(2)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31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실행</a:t>
                      </a:r>
                      <a:endParaRPr sz="16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217170" algn="l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600" spc="-140" dirty="0">
                          <a:latin typeface="Consolas" panose="020B0609020204030204" pitchFamily="49" charset="0"/>
                          <a:cs typeface="Book Antiqua"/>
                        </a:rPr>
                        <a:t>x(1)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31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읽기</a:t>
                      </a:r>
                      <a:endParaRPr sz="16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255270" algn="l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600" spc="-125" dirty="0">
                          <a:latin typeface="Consolas" panose="020B0609020204030204" pitchFamily="49" charset="0"/>
                          <a:cs typeface="Book Antiqua"/>
                        </a:rPr>
                        <a:t>r(4)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31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쓰기</a:t>
                      </a:r>
                      <a:endParaRPr sz="16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197485" algn="l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600" spc="-165" dirty="0">
                          <a:latin typeface="Consolas" panose="020B0609020204030204" pitchFamily="49" charset="0"/>
                          <a:cs typeface="Book Antiqua"/>
                        </a:rPr>
                        <a:t>w(2)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31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실행</a:t>
                      </a:r>
                      <a:endParaRPr sz="16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217170" algn="l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600" spc="-140" dirty="0">
                          <a:latin typeface="Consolas" panose="020B0609020204030204" pitchFamily="49" charset="0"/>
                          <a:cs typeface="Book Antiqua"/>
                        </a:rPr>
                        <a:t>x(1)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31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읽기</a:t>
                      </a:r>
                      <a:endParaRPr sz="16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255270" algn="l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600" spc="-125" dirty="0">
                          <a:latin typeface="Consolas" panose="020B0609020204030204" pitchFamily="49" charset="0"/>
                          <a:cs typeface="Book Antiqua"/>
                        </a:rPr>
                        <a:t>r(4)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31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쓰기</a:t>
                      </a:r>
                      <a:endParaRPr sz="16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197485" algn="l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600" spc="-165" dirty="0">
                          <a:latin typeface="Consolas" panose="020B0609020204030204" pitchFamily="49" charset="0"/>
                          <a:cs typeface="Book Antiqua"/>
                        </a:rPr>
                        <a:t>w(2)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31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실행</a:t>
                      </a:r>
                      <a:endParaRPr sz="16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217170" algn="l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600" spc="-140" dirty="0">
                          <a:latin typeface="Consolas" panose="020B0609020204030204" pitchFamily="49" charset="0"/>
                          <a:cs typeface="Book Antiqua"/>
                        </a:rPr>
                        <a:t>x(1)</a:t>
                      </a:r>
                      <a:endParaRPr sz="16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31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9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7"/>
            <a:ext cx="6235700" cy="632994"/>
          </a:xfrm>
        </p:spPr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744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(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어떤 명령일까요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?)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절대모드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62" y="2006866"/>
            <a:ext cx="5439534" cy="2162477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3158662" y="4483100"/>
            <a:ext cx="7534738" cy="201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7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소유자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(User)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(r),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쓰기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(w),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(x)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부여</a:t>
            </a: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4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(Group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(r)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부여</a:t>
            </a: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4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기타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사용자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(Others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(r)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부여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34844" y="2979017"/>
            <a:ext cx="1691187" cy="21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49113" y="2760846"/>
            <a:ext cx="1208587" cy="218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49113" y="3951170"/>
            <a:ext cx="1208587" cy="21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3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7"/>
            <a:ext cx="4229100" cy="1204494"/>
          </a:xfrm>
        </p:spPr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553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절대모드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785354"/>
            <a:ext cx="5382376" cy="2172003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3028950" y="4471724"/>
            <a:ext cx="5784850" cy="1344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5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소유자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(User)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(r),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(x)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부여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5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(Group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(r),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(x)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부여</a:t>
            </a: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3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기타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사용자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(Others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(r)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부여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14413" y="2762268"/>
            <a:ext cx="1691187" cy="21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28951" y="2544095"/>
            <a:ext cx="1250950" cy="21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28950" y="3739184"/>
            <a:ext cx="1250952" cy="21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6"/>
            <a:ext cx="105156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a-x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 절대모드로 변경하면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 -&gt; all(user, group, other)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에서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execute(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 삭제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-&gt; </a:t>
            </a:r>
            <a:r>
              <a:rPr lang="en-US" altLang="ko-KR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442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절대모드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041650" y="4851096"/>
            <a:ext cx="8496300" cy="2006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4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소유자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(User)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(r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부여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4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(Group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(r)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부여</a:t>
            </a: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기타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사용자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(Others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쓰기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(r)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부여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2038166"/>
            <a:ext cx="5734850" cy="26292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63481" y="3243712"/>
            <a:ext cx="1691187" cy="21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72913" y="2787180"/>
            <a:ext cx="1170487" cy="222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60213" y="4170059"/>
            <a:ext cx="1183187" cy="236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5500" y="954506"/>
            <a:ext cx="10464800" cy="1979194"/>
          </a:xfrm>
        </p:spPr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o-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rwx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절대모드로 어떻게 변경해야 하나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? 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 조회를 하고 사용자와 그룹의 권한은 그대로 주어야 함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en-US" altLang="ko-KR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-&gt;other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에서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read, write, execute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 삭제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-&gt; </a:t>
            </a:r>
            <a:r>
              <a:rPr lang="en-US" altLang="ko-KR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440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aaa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절대모드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128559" y="5105400"/>
            <a:ext cx="8496300" cy="2006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4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소유자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(User)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(r)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부여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4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(Group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(r)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권한을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부여</a:t>
            </a: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0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기타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사용자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Others)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 없음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59" y="2315604"/>
            <a:ext cx="5782482" cy="26292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74206" y="3521150"/>
            <a:ext cx="1691187" cy="21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36413" y="3038309"/>
            <a:ext cx="1195887" cy="22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4759" y="4515911"/>
            <a:ext cx="1227541" cy="23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0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6"/>
            <a:ext cx="105156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–R 555 </a:t>
            </a:r>
            <a:r>
              <a:rPr lang="ko-KR" altLang="en-US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디렉토리명</a:t>
            </a:r>
            <a:endParaRPr lang="en-US" altLang="ko-KR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하위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디렉토리에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모든 파일들의 권한을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바꿈</a:t>
            </a:r>
            <a:endParaRPr lang="en-US" altLang="ko-KR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절대모드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959600" y="954506"/>
            <a:ext cx="4775200" cy="51970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mkdir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생성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touch a1.txt, touch a2.txt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생성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–l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파일들의 권한을 확인한다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cd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상위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디렉토리로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이동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chmod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–R 555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안의 모든 파일들의 권한을 변경한다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(5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읽기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실행권한부여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cd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ls –l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권한 변경을 확인한다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92871" y="2096552"/>
            <a:ext cx="5792008" cy="3839111"/>
            <a:chOff x="1002896" y="2185452"/>
            <a:chExt cx="5792008" cy="38391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896" y="2185452"/>
              <a:ext cx="5792008" cy="383911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053307" y="4361215"/>
              <a:ext cx="1848893" cy="2615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53613" y="3675415"/>
              <a:ext cx="1132387" cy="4139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53613" y="5320346"/>
              <a:ext cx="1132387" cy="4139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87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6"/>
            <a:ext cx="10515600" cy="5222457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inode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파일이나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디렉토리에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대한 메타데이터를 저장하는 데이터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구조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각 파일이나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디렉토리는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해당 파일 시스템에서 고유한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inode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번호를 갖고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 번호를 통해 해당 파일이나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디렉토리의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메타데이터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예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파일의 소유자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크기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권한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생성일자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수정일자 등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 조회할 수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있다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hard link :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동일한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inode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spc="-89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</a:t>
            </a:r>
            <a:r>
              <a:rPr lang="ko-KR" altLang="en-US" sz="2000" spc="-89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같은</a:t>
            </a:r>
            <a:r>
              <a:rPr lang="ko-KR" altLang="en-US" sz="2000" spc="-4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디스크에</a:t>
            </a:r>
            <a:r>
              <a:rPr lang="ko-KR" altLang="en-US" sz="2000" spc="-3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위치한</a:t>
            </a:r>
            <a:r>
              <a:rPr lang="ko-KR" altLang="en-US" sz="2000" spc="-4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9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같은</a:t>
            </a:r>
            <a:r>
              <a:rPr lang="ko-KR" altLang="en-US" sz="2000" spc="-4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데이터를</a:t>
            </a:r>
            <a:r>
              <a:rPr lang="ko-KR" altLang="en-US" sz="2000" spc="-3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가리킨다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symbolic link :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별도의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inode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 생성 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별도의 위치에 파일을 저장하기 위한 공간을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확보한다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윈도우의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바로가기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아이콘 개념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ln A B : B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생성하며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파일과 하드링크로 연결한다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ln –s A B : B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생성하며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파일과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심볼릭링크로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연결한다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584" y="2488195"/>
            <a:ext cx="4428958" cy="190107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88758" y="-16752"/>
            <a:ext cx="10515600" cy="971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링크 파일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44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7"/>
            <a:ext cx="10515600" cy="1407694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생성</a:t>
            </a:r>
          </a:p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ln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l_abc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파일과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l_abc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하드링크 함 </a:t>
            </a:r>
          </a:p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–al *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두 파일을 확인</a:t>
            </a: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Hard Link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11" y="2454188"/>
            <a:ext cx="8559751" cy="1686012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2317416" y="4483100"/>
            <a:ext cx="8496300" cy="2006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touch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 파일명의 파일 생성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ln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ln_abc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ln_abc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 파일을 생성하며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파일에 하드링크로 연결한다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–al *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파일과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확인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31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7"/>
            <a:ext cx="10515600" cy="1191794"/>
          </a:xfrm>
        </p:spPr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stat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stat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l_abc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두 파일의 디스크 상황을 보고 하드링크를 확인</a:t>
            </a: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Hard Link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074" b="-1"/>
          <a:stretch/>
        </p:blipFill>
        <p:spPr>
          <a:xfrm>
            <a:off x="2091725" y="1562099"/>
            <a:ext cx="8042875" cy="40223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20945" y="4216400"/>
            <a:ext cx="1692217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2899" y="2247900"/>
            <a:ext cx="1670263" cy="228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2609516" y="5054600"/>
            <a:ext cx="5556584" cy="529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788770" y="5803595"/>
            <a:ext cx="6648784" cy="71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Hard Link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연결되어 동일한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inode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 확인할 수 있다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85183" y="3987800"/>
            <a:ext cx="2022417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985183" y="2019300"/>
            <a:ext cx="2022417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31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6"/>
            <a:ext cx="105156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efg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생성</a:t>
            </a:r>
          </a:p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ln –s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efg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s_efg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efg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파일과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s_efg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심볼릭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링크함 </a:t>
            </a:r>
          </a:p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–al *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두 파일을 확인</a:t>
            </a: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Symbolic Link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49" y="2248694"/>
            <a:ext cx="7252302" cy="2107406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2317416" y="4483100"/>
            <a:ext cx="8496300" cy="2006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touch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efg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fg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 파일명의 파일 생성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ln –s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efg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s_efg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s_efg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 파일을 생성하며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efg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파일에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심볼릭링크로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연결한다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–al *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파일과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확인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14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88758" y="-16752"/>
            <a:ext cx="10515600" cy="971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내용 정리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708" t="6113" r="1252" b="4821"/>
          <a:stretch/>
        </p:blipFill>
        <p:spPr>
          <a:xfrm rot="5400000">
            <a:off x="1033116" y="1058332"/>
            <a:ext cx="6899968" cy="4749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70" t="6753" r="2370" b="3164"/>
          <a:stretch/>
        </p:blipFill>
        <p:spPr>
          <a:xfrm rot="5400000">
            <a:off x="5817395" y="1040605"/>
            <a:ext cx="6864112" cy="47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7"/>
            <a:ext cx="10515600" cy="1382294"/>
          </a:xfrm>
        </p:spPr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stat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efg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, stat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s_efg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두 파일의 디스크 상황을 보고 하드링크를 확인</a:t>
            </a: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Symbolic Link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04"/>
          <a:stretch/>
        </p:blipFill>
        <p:spPr>
          <a:xfrm>
            <a:off x="2166641" y="1645654"/>
            <a:ext cx="7858717" cy="39423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03783" y="2247900"/>
            <a:ext cx="1692217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03783" y="4279900"/>
            <a:ext cx="1692217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483970" y="5803595"/>
            <a:ext cx="7447430" cy="47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Symbolic Link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연결되어 상이한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inode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 확인할 수 있다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3283" y="4051300"/>
            <a:ext cx="1692217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23283" y="2082799"/>
            <a:ext cx="1908117" cy="25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2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사용자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그룹관리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7990" y="978570"/>
            <a:ext cx="105156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etc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passwd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조회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(cat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으로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조회후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캡처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각 위치의 내용을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확인하고</a:t>
            </a:r>
            <a:endParaRPr lang="en-US" altLang="ko-KR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 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앞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설명과 일치하는 지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확인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err="1" smtClean="0">
                <a:solidFill>
                  <a:srgbClr val="FF0000"/>
                </a:solidFill>
                <a:latin typeface="+mn-ea"/>
              </a:rPr>
              <a:t>username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err="1" smtClean="0">
                <a:solidFill>
                  <a:srgbClr val="92D050"/>
                </a:solidFill>
                <a:latin typeface="+mn-ea"/>
              </a:rPr>
              <a:t>password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err="1" smtClean="0">
                <a:solidFill>
                  <a:srgbClr val="FFFF00"/>
                </a:solidFill>
                <a:latin typeface="+mn-ea"/>
              </a:rPr>
              <a:t>uid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err="1" smtClean="0">
                <a:solidFill>
                  <a:srgbClr val="00B0F0"/>
                </a:solidFill>
                <a:latin typeface="+mn-ea"/>
              </a:rPr>
              <a:t>gid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err="1" smtClean="0">
                <a:solidFill>
                  <a:srgbClr val="FF0000"/>
                </a:solidFill>
                <a:latin typeface="+mn-ea"/>
              </a:rPr>
              <a:t>gecos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err="1" smtClean="0">
                <a:solidFill>
                  <a:srgbClr val="FFFF00"/>
                </a:solidFill>
                <a:latin typeface="+mn-ea"/>
              </a:rPr>
              <a:t>homedir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shell</a:t>
            </a:r>
            <a:endParaRPr lang="en-US" altLang="ko-KR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kopo36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smtClean="0">
                <a:solidFill>
                  <a:srgbClr val="92D050"/>
                </a:solidFill>
                <a:latin typeface="+mn-ea"/>
              </a:rPr>
              <a:t>x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smtClean="0">
                <a:solidFill>
                  <a:srgbClr val="FFFF00"/>
                </a:solidFill>
                <a:latin typeface="+mn-ea"/>
              </a:rPr>
              <a:t>1000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smtClean="0">
                <a:solidFill>
                  <a:srgbClr val="00B0F0"/>
                </a:solidFill>
                <a:latin typeface="+mn-ea"/>
              </a:rPr>
              <a:t>1000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kopo36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smtClean="0">
                <a:solidFill>
                  <a:srgbClr val="FFFF00"/>
                </a:solidFill>
                <a:latin typeface="+mn-ea"/>
              </a:rPr>
              <a:t>/home/kopo36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bin/bash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기본적으로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리눅스에서는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1000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번부터 사용자번호를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부여한다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E5B1DA"/>
                </a:solidFill>
                <a:latin typeface="+mn-ea"/>
              </a:rPr>
              <a:t>/</a:t>
            </a:r>
            <a:r>
              <a:rPr lang="en-US" altLang="ko-KR" sz="2000" dirty="0" err="1" smtClean="0">
                <a:solidFill>
                  <a:srgbClr val="E5B1DA"/>
                </a:solidFill>
                <a:latin typeface="+mn-ea"/>
              </a:rPr>
              <a:t>nologin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E5B1DA"/>
                </a:solidFill>
                <a:latin typeface="+mn-ea"/>
              </a:rPr>
              <a:t>특정 사용자의 </a:t>
            </a:r>
            <a:r>
              <a:rPr lang="ko-KR" altLang="en-US" sz="2000" dirty="0" err="1" smtClean="0">
                <a:solidFill>
                  <a:srgbClr val="E5B1DA"/>
                </a:solidFill>
                <a:latin typeface="+mn-ea"/>
              </a:rPr>
              <a:t>로그인을</a:t>
            </a:r>
            <a:r>
              <a:rPr lang="ko-KR" altLang="en-US" sz="2000" dirty="0" smtClean="0">
                <a:solidFill>
                  <a:srgbClr val="E5B1DA"/>
                </a:solidFill>
                <a:latin typeface="+mn-ea"/>
              </a:rPr>
              <a:t> 막는다</a:t>
            </a:r>
            <a:endParaRPr lang="ko-KR" altLang="en-US" sz="2000" dirty="0">
              <a:solidFill>
                <a:srgbClr val="E5B1DA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263" y="4546"/>
            <a:ext cx="7692190" cy="68534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24700" y="6201027"/>
            <a:ext cx="4279900" cy="250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620500" y="2806700"/>
            <a:ext cx="673100" cy="317500"/>
          </a:xfrm>
          <a:prstGeom prst="rect">
            <a:avLst/>
          </a:prstGeom>
          <a:noFill/>
          <a:ln>
            <a:solidFill>
              <a:srgbClr val="E5B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526" y="962527"/>
            <a:ext cx="10515600" cy="657976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사용자 생성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삭제를 통한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passwd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변경확인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패스워드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변경전후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캡쳐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58" y="1772350"/>
            <a:ext cx="5683768" cy="3728419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8758" y="-8731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사용자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그룹관리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2867526" y="5658964"/>
            <a:ext cx="2971800" cy="49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사용자 생성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745706" y="2260133"/>
            <a:ext cx="4852736" cy="1672486"/>
            <a:chOff x="7561848" y="4479186"/>
            <a:chExt cx="4405562" cy="151664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l="1" t="88762" r="41416"/>
            <a:stretch/>
          </p:blipFill>
          <p:spPr>
            <a:xfrm>
              <a:off x="7561848" y="5225143"/>
              <a:ext cx="4405562" cy="77069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t="575" r="43630" b="88548"/>
            <a:stretch/>
          </p:blipFill>
          <p:spPr>
            <a:xfrm>
              <a:off x="7561848" y="4479186"/>
              <a:ext cx="4239125" cy="745957"/>
            </a:xfrm>
            <a:prstGeom prst="rect">
              <a:avLst/>
            </a:prstGeom>
          </p:spPr>
        </p:pic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7904748" y="5658964"/>
            <a:ext cx="2971800" cy="405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passwd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조회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67000" y="1772350"/>
            <a:ext cx="2121142" cy="215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420677" y="2260133"/>
            <a:ext cx="1536123" cy="223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6047" y="3722369"/>
            <a:ext cx="4539063" cy="210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-44472" t="-70877" r="45958" b="89498"/>
          <a:stretch/>
        </p:blipFill>
        <p:spPr>
          <a:xfrm>
            <a:off x="-3352962" y="-4574543"/>
            <a:ext cx="9505110" cy="7774943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사용자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그룹관리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81526" y="962527"/>
            <a:ext cx="10515600" cy="657976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사용자 생성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삭제를 통한 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passwd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변경확인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패스워드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변경전후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캡쳐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763253" y="4421873"/>
            <a:ext cx="2971800" cy="405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사용자 삭제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411898" y="2076888"/>
            <a:ext cx="5074249" cy="2078017"/>
            <a:chOff x="981646" y="2630341"/>
            <a:chExt cx="4258848" cy="169300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t="86977" r="42009"/>
            <a:stretch/>
          </p:blipFill>
          <p:spPr>
            <a:xfrm>
              <a:off x="981646" y="3376298"/>
              <a:ext cx="4258848" cy="94704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t="575" r="43630" b="88548"/>
            <a:stretch/>
          </p:blipFill>
          <p:spPr>
            <a:xfrm>
              <a:off x="981646" y="2630341"/>
              <a:ext cx="4239125" cy="745957"/>
            </a:xfrm>
            <a:prstGeom prst="rect">
              <a:avLst/>
            </a:prstGeom>
          </p:spPr>
        </p:pic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7832558" y="4421873"/>
            <a:ext cx="2971800" cy="405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passwd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조회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70200" y="2175979"/>
            <a:ext cx="2387600" cy="315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73982" y="4105951"/>
            <a:ext cx="4692517" cy="199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6"/>
            <a:ext cx="105156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 해당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로그인 한 후 해당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 속하는 그룹과 홈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등을 확인 </a:t>
            </a:r>
            <a:endParaRPr lang="en-US" altLang="ko-KR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(</a:t>
            </a:r>
            <a:r>
              <a:rPr lang="ko-KR" altLang="en-US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두개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이상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로그인후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기본 </a:t>
            </a:r>
            <a:r>
              <a:rPr lang="ko-KR" altLang="en-US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캡쳐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-1" t="1246" r="-428"/>
          <a:stretch/>
        </p:blipFill>
        <p:spPr>
          <a:xfrm>
            <a:off x="924374" y="3256974"/>
            <a:ext cx="6524812" cy="14581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124"/>
          <a:stretch/>
        </p:blipFill>
        <p:spPr>
          <a:xfrm>
            <a:off x="953170" y="4989095"/>
            <a:ext cx="6306430" cy="14638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-1" r="972" b="3926"/>
          <a:stretch/>
        </p:blipFill>
        <p:spPr>
          <a:xfrm>
            <a:off x="953170" y="1852465"/>
            <a:ext cx="6716823" cy="1162341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사용자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그룹관리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7915593" y="2028111"/>
            <a:ext cx="2971800" cy="428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kopo36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로그인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 / groups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확인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kopoctc1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로그인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 / groups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확인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kopoctc2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로그인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 / groups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확인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17800" y="1812328"/>
            <a:ext cx="495300" cy="249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06385" y="3736527"/>
            <a:ext cx="495300" cy="249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106385" y="5432239"/>
            <a:ext cx="495300" cy="249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17799" y="3246012"/>
            <a:ext cx="1388585" cy="248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06384" y="4975309"/>
            <a:ext cx="1388585" cy="248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24375" y="1852465"/>
            <a:ext cx="777426" cy="20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1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69" y="0"/>
            <a:ext cx="8002563" cy="685800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사용자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그룹관리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954506"/>
            <a:ext cx="105156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 해당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로그인 한 후 </a:t>
            </a:r>
            <a:endParaRPr lang="en-US" altLang="ko-KR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  해당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 속하는 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그룹과</a:t>
            </a:r>
            <a:endParaRPr lang="en-US" altLang="ko-KR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  홈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등을 확인 </a:t>
            </a:r>
            <a:endParaRPr lang="en-US" altLang="ko-KR" sz="2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 (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기본 </a:t>
            </a:r>
            <a:r>
              <a:rPr lang="ko-KR" altLang="en-US" sz="20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</a:t>
            </a:r>
            <a:r>
              <a:rPr lang="ko-KR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캡쳐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34869" y="6052789"/>
            <a:ext cx="4917131" cy="805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270750" y="6229350"/>
            <a:ext cx="11430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7270750" y="6616700"/>
            <a:ext cx="11430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7270750" y="6794500"/>
            <a:ext cx="11430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2327"/>
            <a:ext cx="3762900" cy="31246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652000" y="127000"/>
            <a:ext cx="2870200" cy="12827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731572" y="292938"/>
            <a:ext cx="2789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 – esc</a:t>
            </a:r>
          </a:p>
          <a:p>
            <a:r>
              <a:rPr lang="en-US" altLang="ko-KR" dirty="0" smtClean="0"/>
              <a:t>:set nu </a:t>
            </a:r>
            <a:r>
              <a:rPr lang="ko-KR" altLang="en-US" dirty="0" smtClean="0"/>
              <a:t>번호를 보여준다</a:t>
            </a:r>
            <a:endParaRPr lang="en-US" altLang="ko-KR" dirty="0" smtClean="0"/>
          </a:p>
          <a:p>
            <a:r>
              <a:rPr lang="en-US" altLang="ko-KR" dirty="0" smtClean="0"/>
              <a:t>:set </a:t>
            </a:r>
            <a:r>
              <a:rPr lang="en-US" altLang="ko-KR" dirty="0" err="1" smtClean="0"/>
              <a:t>nonu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번호를 없애준다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5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4506"/>
            <a:ext cx="10515600" cy="5222457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그룹조회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그룹생성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그룹변경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그룹삭제 과정 실습</a:t>
            </a: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</a:t>
            </a:r>
          </a:p>
          <a:p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⑥ 각 절차 별로 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</a:t>
            </a:r>
            <a:r>
              <a:rPr lang="en-US" altLang="ko-K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etc</a:t>
            </a:r>
            <a:r>
              <a:rPr lang="en-US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/group</a:t>
            </a:r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조회하여 변경유무를 확인</a:t>
            </a:r>
          </a:p>
          <a:p>
            <a:endParaRPr lang="ko-KR" altLang="en-US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47362" y="2110221"/>
            <a:ext cx="3486637" cy="3220006"/>
            <a:chOff x="1047263" y="3485594"/>
            <a:chExt cx="3486637" cy="322000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7263" y="3485594"/>
              <a:ext cx="3486637" cy="248637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2549" r="9329" b="3088"/>
            <a:stretch/>
          </p:blipFill>
          <p:spPr>
            <a:xfrm>
              <a:off x="1066800" y="4748386"/>
              <a:ext cx="3467100" cy="1957214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6753" b="8081"/>
          <a:stretch/>
        </p:blipFill>
        <p:spPr>
          <a:xfrm>
            <a:off x="3846650" y="2753871"/>
            <a:ext cx="4496427" cy="70585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344911" y="2244247"/>
            <a:ext cx="3534268" cy="3085980"/>
            <a:chOff x="8037266" y="2997320"/>
            <a:chExt cx="3534268" cy="308598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266" y="2997320"/>
              <a:ext cx="3534268" cy="213389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/>
            <a:srcRect r="27717" b="271"/>
            <a:stretch/>
          </p:blipFill>
          <p:spPr>
            <a:xfrm>
              <a:off x="8037267" y="4192712"/>
              <a:ext cx="3532433" cy="1890588"/>
            </a:xfrm>
            <a:prstGeom prst="rect">
              <a:avLst/>
            </a:prstGeom>
          </p:spPr>
        </p:pic>
      </p:grp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88758" y="-16752"/>
            <a:ext cx="10515600" cy="97125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사용자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그룹관리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1351548" y="5470420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조회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9460832" y="5470420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조회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872790" y="5470420"/>
            <a:ext cx="2971800" cy="57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hursday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그룹 생성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43238" y="2715667"/>
            <a:ext cx="2497462" cy="249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200448" y="2147854"/>
            <a:ext cx="1646201" cy="265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23631" y="2286004"/>
            <a:ext cx="1646201" cy="265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477430" y="5063913"/>
            <a:ext cx="1646201" cy="265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7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</TotalTime>
  <Words>1343</Words>
  <Application>Microsoft Office PowerPoint</Application>
  <PresentationFormat>와이드스크린</PresentationFormat>
  <Paragraphs>241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나눔명조</vt:lpstr>
      <vt:lpstr>맑은 고딕</vt:lpstr>
      <vt:lpstr>함초롬바탕</vt:lpstr>
      <vt:lpstr>Arial</vt:lpstr>
      <vt:lpstr>Book Antiqua</vt:lpstr>
      <vt:lpstr>Calibri</vt:lpstr>
      <vt:lpstr>Calibri Light</vt:lpstr>
      <vt:lpstr>Consolas</vt:lpstr>
      <vt:lpstr>Office Theme</vt:lpstr>
      <vt:lpstr>리눅스 05강</vt:lpstr>
      <vt:lpstr>PowerPoint 프레젠테이션</vt:lpstr>
      <vt:lpstr>PowerPoint 프레젠테이션</vt:lpstr>
      <vt:lpstr>사용자/그룹관리 실습하기</vt:lpstr>
      <vt:lpstr>사용자/그룹관리 실습하기</vt:lpstr>
      <vt:lpstr>사용자/그룹관리 실습하기</vt:lpstr>
      <vt:lpstr>사용자/그룹관리 실습하기</vt:lpstr>
      <vt:lpstr>사용자/그룹관리 실습하기</vt:lpstr>
      <vt:lpstr>사용자/그룹관리 실습하기</vt:lpstr>
      <vt:lpstr>사용자/그룹관리 실습하기</vt:lpstr>
      <vt:lpstr>사용자/그룹관리 실습하기</vt:lpstr>
      <vt:lpstr>사용자/그룹관리 실습하기</vt:lpstr>
      <vt:lpstr>사용자/그룹관리 실습하기</vt:lpstr>
      <vt:lpstr>권한의 이해 및 표기</vt:lpstr>
      <vt:lpstr>chown, chgrp 실습하기</vt:lpstr>
      <vt:lpstr>chown, chgrp 실습하기</vt:lpstr>
      <vt:lpstr>chown, chgrp 실습하기</vt:lpstr>
      <vt:lpstr>상대모드 실습하기</vt:lpstr>
      <vt:lpstr>상대모드 실습하기</vt:lpstr>
      <vt:lpstr>절대모드 *숫자표기법 이용</vt:lpstr>
      <vt:lpstr>절대모드 실습하기</vt:lpstr>
      <vt:lpstr>절대모드 실습하기</vt:lpstr>
      <vt:lpstr>절대모드 실습하기</vt:lpstr>
      <vt:lpstr>절대모드 실습하기</vt:lpstr>
      <vt:lpstr>절대모드 실습하기</vt:lpstr>
      <vt:lpstr>PowerPoint 프레젠테이션</vt:lpstr>
      <vt:lpstr>Hard Link 실습하기</vt:lpstr>
      <vt:lpstr>Hard Link 실습하기</vt:lpstr>
      <vt:lpstr>Symbolic Link 실습하기</vt:lpstr>
      <vt:lpstr>Symbolic Link 실습하기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05강</dc:title>
  <dc:creator>DataSWB</dc:creator>
  <cp:lastModifiedBy>DataSWB</cp:lastModifiedBy>
  <cp:revision>79</cp:revision>
  <dcterms:created xsi:type="dcterms:W3CDTF">2023-04-13T00:18:01Z</dcterms:created>
  <dcterms:modified xsi:type="dcterms:W3CDTF">2023-04-13T07:36:59Z</dcterms:modified>
</cp:coreProperties>
</file>